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9" d="100"/>
          <a:sy n="89" d="100"/>
        </p:scale>
        <p:origin x="5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46802-47FB-4FB4-A0FB-1174184CAFC5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BEA5-1238-4D48-A9A0-76370B8F5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22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46802-47FB-4FB4-A0FB-1174184CAFC5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BEA5-1238-4D48-A9A0-76370B8F5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90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46802-47FB-4FB4-A0FB-1174184CAFC5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BEA5-1238-4D48-A9A0-76370B8F5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15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46802-47FB-4FB4-A0FB-1174184CAFC5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BEA5-1238-4D48-A9A0-76370B8F5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47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46802-47FB-4FB4-A0FB-1174184CAFC5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BEA5-1238-4D48-A9A0-76370B8F5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603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46802-47FB-4FB4-A0FB-1174184CAFC5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BEA5-1238-4D48-A9A0-76370B8F5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70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46802-47FB-4FB4-A0FB-1174184CAFC5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BEA5-1238-4D48-A9A0-76370B8F5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25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46802-47FB-4FB4-A0FB-1174184CAFC5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BEA5-1238-4D48-A9A0-76370B8F5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39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46802-47FB-4FB4-A0FB-1174184CAFC5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BEA5-1238-4D48-A9A0-76370B8F5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888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46802-47FB-4FB4-A0FB-1174184CAFC5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BEA5-1238-4D48-A9A0-76370B8F5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935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46802-47FB-4FB4-A0FB-1174184CAFC5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BEA5-1238-4D48-A9A0-76370B8F5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76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46802-47FB-4FB4-A0FB-1174184CAFC5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7BEA5-1238-4D48-A9A0-76370B8F5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295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3257" y="2558144"/>
            <a:ext cx="10515600" cy="194106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DEPARTMENATAL ACCOUNTS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55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Department?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section of an enterprise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physical part of the rest of the business.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profit center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geographical separated from the rest of the business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057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 between Department and Branch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department case books of accounts are maintain by the HO while independent branch maintains its own record.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Branch is geographical separated while department is not.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case of departmental accounts the problem of common expense allocation arises.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branch case, at the year reconciliation and adjustments are required.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Foreign branch figures can create some problems.    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356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of Departmental Accounts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14661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Separate set of books are maintained for each department.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method is expensive and time consuming.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Used where law required to maintain separate set of books for each.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the year end results are consolidated.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Columnar form is used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Kept by the central accounts department 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Easy and economical.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Columnar purchase and sales day book is used for each department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Note: 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Now-a-days this computer files are used.</a:t>
            </a:r>
            <a:endParaRPr lang="en-US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										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Cr. </a:t>
            </a:r>
          </a:p>
          <a:p>
            <a:pPr lv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891667"/>
              </p:ext>
            </p:extLst>
          </p:nvPr>
        </p:nvGraphicFramePr>
        <p:xfrm>
          <a:off x="359231" y="5944809"/>
          <a:ext cx="117021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0911"/>
                <a:gridCol w="903515"/>
                <a:gridCol w="870857"/>
                <a:gridCol w="849086"/>
                <a:gridCol w="685800"/>
                <a:gridCol w="1861457"/>
                <a:gridCol w="881743"/>
                <a:gridCol w="870857"/>
                <a:gridCol w="1088571"/>
                <a:gridCol w="72934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Particulers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Dept.A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Dept.B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Dept.C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Particulers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Dept.A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Dept.B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Dept.C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7090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Allocation of Departmental Expenses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6979"/>
            <a:ext cx="10515600" cy="5067364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Exp. directly related to a department should be charged to that dept.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Expenses directly related to sales should be apportioned on sales.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other, on some logical base.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095565"/>
              </p:ext>
            </p:extLst>
          </p:nvPr>
        </p:nvGraphicFramePr>
        <p:xfrm>
          <a:off x="838200" y="2702542"/>
          <a:ext cx="10262794" cy="3805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5236"/>
                <a:gridCol w="5412253"/>
                <a:gridCol w="3265305"/>
              </a:tblGrid>
              <a:tr h="46646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 No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Expenses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Bases</a:t>
                      </a:r>
                      <a:endParaRPr lang="en-US" sz="1400" dirty="0"/>
                    </a:p>
                  </a:txBody>
                  <a:tcPr/>
                </a:tc>
              </a:tr>
              <a:tr h="61730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Selling,</a:t>
                      </a:r>
                      <a:r>
                        <a:rPr lang="en-US" sz="1400" baseline="0" dirty="0" smtClean="0"/>
                        <a:t> after-sales service, discount, bad debts, manager commission, freight outward etc.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Sales of each</a:t>
                      </a:r>
                      <a:r>
                        <a:rPr lang="en-US" sz="1400" baseline="0" dirty="0" smtClean="0"/>
                        <a:t> department </a:t>
                      </a:r>
                      <a:endParaRPr lang="en-US" sz="1400" dirty="0"/>
                    </a:p>
                  </a:txBody>
                  <a:tcPr/>
                </a:tc>
              </a:tr>
              <a:tr h="61730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Rent,</a:t>
                      </a:r>
                      <a:r>
                        <a:rPr lang="en-US" sz="1400" baseline="0" dirty="0" smtClean="0"/>
                        <a:t> rates, local taxes, heating, </a:t>
                      </a:r>
                      <a:r>
                        <a:rPr lang="en-US" sz="1400" baseline="0" dirty="0" err="1" smtClean="0"/>
                        <a:t>insuarance</a:t>
                      </a:r>
                      <a:r>
                        <a:rPr lang="en-US" sz="1400" baseline="0" dirty="0" smtClean="0"/>
                        <a:t> of building etc.,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Area</a:t>
                      </a:r>
                      <a:r>
                        <a:rPr lang="en-US" sz="1400" baseline="0" dirty="0" smtClean="0"/>
                        <a:t> or value of floor space</a:t>
                      </a:r>
                      <a:endParaRPr lang="en-US" sz="1400" dirty="0"/>
                    </a:p>
                  </a:txBody>
                  <a:tcPr/>
                </a:tc>
              </a:tr>
              <a:tr h="46646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Lightings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Lighting</a:t>
                      </a:r>
                      <a:r>
                        <a:rPr lang="en-US" sz="1400" baseline="0" dirty="0" smtClean="0"/>
                        <a:t> points.</a:t>
                      </a:r>
                    </a:p>
                  </a:txBody>
                  <a:tcPr/>
                </a:tc>
              </a:tr>
              <a:tr h="46646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Insuranc</a:t>
                      </a:r>
                      <a:r>
                        <a:rPr lang="en-US" sz="1400" baseline="0" dirty="0" smtClean="0"/>
                        <a:t>e on Stock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Average Stock</a:t>
                      </a:r>
                    </a:p>
                  </a:txBody>
                  <a:tcPr/>
                </a:tc>
              </a:tr>
              <a:tr h="46646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Insurance</a:t>
                      </a:r>
                      <a:r>
                        <a:rPr lang="en-US" sz="1400" baseline="0" dirty="0" smtClean="0"/>
                        <a:t> and depreciation on plant and machinery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Value of Plant and machinery</a:t>
                      </a:r>
                    </a:p>
                  </a:txBody>
                  <a:tcPr/>
                </a:tc>
              </a:tr>
              <a:tr h="35274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Canteen</a:t>
                      </a:r>
                      <a:r>
                        <a:rPr lang="en-US" sz="1400" baseline="0" dirty="0" smtClean="0"/>
                        <a:t> expenses, </a:t>
                      </a:r>
                      <a:r>
                        <a:rPr lang="en-US" sz="1400" baseline="0" dirty="0" err="1" smtClean="0"/>
                        <a:t>labour</a:t>
                      </a:r>
                      <a:r>
                        <a:rPr lang="en-US" sz="1400" baseline="0" dirty="0" smtClean="0"/>
                        <a:t> welfare or other related </a:t>
                      </a:r>
                      <a:r>
                        <a:rPr lang="en-US" sz="1400" baseline="0" dirty="0" err="1" smtClean="0"/>
                        <a:t>exp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Number of employees</a:t>
                      </a:r>
                    </a:p>
                  </a:txBody>
                  <a:tcPr/>
                </a:tc>
              </a:tr>
              <a:tr h="35274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Carriage inwards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Purchase of each dept.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4013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Inter-departmental Transfer </a:t>
            </a:r>
            <a:r>
              <a:rPr lang="en-US" sz="2800" dirty="0" smtClean="0"/>
              <a:t>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allowed by the HO.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Departmental Transfer Analysis sheet is used.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Journal Entry is:</a:t>
            </a:r>
          </a:p>
          <a:p>
            <a:pPr marL="457200" lvl="1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Receiving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…………Dr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To Supplying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………Cr.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Transfer may be cost-based or invoiced-based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case of invoiced-based transfer, adjustment for load will be required at the year end to find the true picture. </a:t>
            </a:r>
          </a:p>
        </p:txBody>
      </p:sp>
    </p:spTree>
    <p:extLst>
      <p:ext uri="{BB962C8B-B14F-4D97-AF65-F5344CB8AC3E}">
        <p14:creationId xmlns:p14="http://schemas.microsoft.com/office/powerpoint/2010/main" val="727524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Inter-departmental Transfer </a:t>
            </a:r>
            <a:r>
              <a:rPr lang="en-US" sz="2800" dirty="0" smtClean="0"/>
              <a:t>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Journal entry at the year end for load consist in closing stock:</a:t>
            </a:r>
          </a:p>
          <a:p>
            <a:pPr marL="457200" lvl="1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 Profit and Loss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……..Dr.</a:t>
            </a:r>
          </a:p>
          <a:p>
            <a:pPr marL="457200" lvl="1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To Prov. for unrealized Profit on Stock……Cr.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the beginning of the next year reversed entry will be passed.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Prov. for unrealized Profit on Stock……Dr.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 Profit and Loss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……………………Cr.</a:t>
            </a: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594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Memorandum Stock and Memorandum Markup Account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an adequate check on stock.</a:t>
            </a:r>
          </a:p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Stock account is maintained at selling/inflated price.</a:t>
            </a:r>
          </a:p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Mark-up account is maintained for loading (selling price minus cost price).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Departmental gross profit comes from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Mark-up account.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(similar to branch adjustment account of Branch Chapter) 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Please read Chapter Departmental Accounts, memorandum stock account section. 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55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Solved many exercises/illustrations of this chapter in class. 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968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519</Words>
  <Application>Microsoft Office PowerPoint</Application>
  <PresentationFormat>Widescreen</PresentationFormat>
  <Paragraphs>86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Chapter  DEPARTMENATAL ACCOUNTS</vt:lpstr>
      <vt:lpstr>What is Department?</vt:lpstr>
      <vt:lpstr>Difference between Department and Branch</vt:lpstr>
      <vt:lpstr>Methods of Departmental Accounts</vt:lpstr>
      <vt:lpstr>Allocation of Departmental Expenses</vt:lpstr>
      <vt:lpstr>Inter-departmental Transfer (1 of 2)</vt:lpstr>
      <vt:lpstr>Inter-departmental Transfer (2 of 2)</vt:lpstr>
      <vt:lpstr>Memorandum Stock and Memorandum Markup Account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 DEPARTMENATAL ACCOUNTS</dc:title>
  <dc:creator>Windows User</dc:creator>
  <cp:lastModifiedBy>Windows User</cp:lastModifiedBy>
  <cp:revision>14</cp:revision>
  <dcterms:created xsi:type="dcterms:W3CDTF">2020-04-24T10:43:10Z</dcterms:created>
  <dcterms:modified xsi:type="dcterms:W3CDTF">2020-04-24T11:50:52Z</dcterms:modified>
</cp:coreProperties>
</file>